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0"/>
  </p:notesMasterIdLst>
  <p:sldIdLst>
    <p:sldId id="256" r:id="rId2"/>
    <p:sldId id="259" r:id="rId3"/>
    <p:sldId id="263" r:id="rId4"/>
    <p:sldId id="262" r:id="rId5"/>
    <p:sldId id="264" r:id="rId6"/>
    <p:sldId id="268" r:id="rId7"/>
    <p:sldId id="265" r:id="rId8"/>
    <p:sldId id="266" r:id="rId9"/>
    <p:sldId id="267" r:id="rId10"/>
    <p:sldId id="270" r:id="rId11"/>
    <p:sldId id="269" r:id="rId12"/>
    <p:sldId id="272" r:id="rId13"/>
    <p:sldId id="273" r:id="rId14"/>
    <p:sldId id="257" r:id="rId15"/>
    <p:sldId id="261" r:id="rId16"/>
    <p:sldId id="276" r:id="rId17"/>
    <p:sldId id="277" r:id="rId18"/>
    <p:sldId id="278" r:id="rId19"/>
    <p:sldId id="271" r:id="rId20"/>
    <p:sldId id="279" r:id="rId21"/>
    <p:sldId id="280" r:id="rId22"/>
    <p:sldId id="281" r:id="rId23"/>
    <p:sldId id="284" r:id="rId24"/>
    <p:sldId id="285" r:id="rId25"/>
    <p:sldId id="286" r:id="rId26"/>
    <p:sldId id="287" r:id="rId27"/>
    <p:sldId id="288" r:id="rId28"/>
    <p:sldId id="289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cia Youngman" initials="MY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3E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21"/>
    <p:restoredTop sz="94729"/>
  </p:normalViewPr>
  <p:slideViewPr>
    <p:cSldViewPr snapToGrid="0" snapToObjects="1">
      <p:cViewPr varScale="1">
        <p:scale>
          <a:sx n="76" d="100"/>
          <a:sy n="76" d="100"/>
        </p:scale>
        <p:origin x="-96" y="-8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64ECC1-882A-8A46-9CD1-227C74430789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44525E-891A-504E-8811-B2E0D6E574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233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1651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6.2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7284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6.5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0237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commons.wikimedia.org</a:t>
            </a:r>
            <a:r>
              <a:rPr lang="en-US" dirty="0" smtClean="0"/>
              <a:t>/wiki/</a:t>
            </a:r>
            <a:r>
              <a:rPr lang="en-US" dirty="0" err="1" smtClean="0"/>
              <a:t>File:Reuptake_both.png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2533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commons.wikimedia.org</a:t>
            </a:r>
            <a:r>
              <a:rPr lang="en-US" dirty="0" smtClean="0"/>
              <a:t>/wiki/</a:t>
            </a:r>
            <a:r>
              <a:rPr lang="en-US" dirty="0" err="1" smtClean="0"/>
              <a:t>File:Symptoms-headache.jpg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8932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commons.wikimedia.org</a:t>
            </a:r>
            <a:r>
              <a:rPr lang="en-US" dirty="0" smtClean="0"/>
              <a:t>/wiki/</a:t>
            </a:r>
            <a:r>
              <a:rPr lang="en-US" dirty="0" err="1" smtClean="0"/>
              <a:t>File:Symptoms-headache.jpg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352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Chapter 6: Emotion </a:t>
            </a:r>
            <a:br>
              <a:rPr lang="en-US" dirty="0" smtClean="0"/>
            </a:br>
            <a:r>
              <a:rPr lang="en-US" dirty="0" smtClean="0"/>
              <a:t>and the Central </a:t>
            </a:r>
            <a:br>
              <a:rPr lang="en-US" dirty="0" smtClean="0"/>
            </a:br>
            <a:r>
              <a:rPr lang="en-US" dirty="0" smtClean="0"/>
              <a:t>Nervous System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99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Reverse Inference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73972" y="1544269"/>
            <a:ext cx="4794133" cy="3713529"/>
          </a:xfrm>
        </p:spPr>
        <p:txBody>
          <a:bodyPr>
            <a:normAutofit lnSpcReduction="10000"/>
          </a:bodyPr>
          <a:lstStyle/>
          <a:p>
            <a:r>
              <a:rPr lang="en-US" sz="2400" u="sng" dirty="0" smtClean="0"/>
              <a:t>Given</a:t>
            </a:r>
            <a:r>
              <a:rPr lang="en-US" sz="2400" dirty="0" smtClean="0"/>
              <a:t>: If you are dehydrated, you get a headache.</a:t>
            </a:r>
          </a:p>
          <a:p>
            <a:r>
              <a:rPr lang="en-US" sz="2400" u="sng" dirty="0" smtClean="0"/>
              <a:t>Question</a:t>
            </a:r>
            <a:r>
              <a:rPr lang="en-US" sz="2400" dirty="0" smtClean="0"/>
              <a:t>: If you have a headache, can you conclude you must be dehydrated? </a:t>
            </a:r>
          </a:p>
          <a:p>
            <a:r>
              <a:rPr lang="en-US" sz="2400" u="sng" dirty="0" smtClean="0"/>
              <a:t>Answer</a:t>
            </a:r>
            <a:r>
              <a:rPr lang="en-US" sz="2400" dirty="0" smtClean="0"/>
              <a:t>: NO. There are many possible causes of headache, including stress, low blood sugar, sinus pressure, alcohol, eye strain, and brain damage.</a:t>
            </a:r>
            <a:endParaRPr lang="en-US" sz="2400" u="sng" dirty="0" smtClean="0"/>
          </a:p>
          <a:p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14" y="1582620"/>
            <a:ext cx="2822448" cy="3651504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628650" y="5416059"/>
            <a:ext cx="7886700" cy="11615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/>
              <a:t>Reverse Inference</a:t>
            </a:r>
            <a:r>
              <a:rPr lang="en-US" sz="2400" dirty="0" smtClean="0"/>
              <a:t>: A logical </a:t>
            </a:r>
            <a:r>
              <a:rPr lang="en-US" sz="2400" dirty="0"/>
              <a:t>fallacy in which evidence that Predictor A causes Outcome B is taken to mean that if B is present, A must be as well. </a:t>
            </a:r>
            <a:endParaRPr lang="en-US" sz="2400" b="1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6306855" y="6534468"/>
            <a:ext cx="2379945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/>
              <a:t>CDC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2186929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Amygdala and Emotion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23692" y="1825625"/>
            <a:ext cx="3591658" cy="4351338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Amygdala</a:t>
            </a:r>
            <a:r>
              <a:rPr lang="en-US" sz="2400" dirty="0" smtClean="0"/>
              <a:t>: A small, almond-shaped structure in each temporal lobe</a:t>
            </a:r>
          </a:p>
          <a:p>
            <a:r>
              <a:rPr lang="en-US" sz="2400" dirty="0" smtClean="0"/>
              <a:t>Receives input from hearing, vision, pain, other senses</a:t>
            </a:r>
          </a:p>
          <a:p>
            <a:r>
              <a:rPr lang="en-US" sz="2400" dirty="0" smtClean="0"/>
              <a:t>Sends output to many regions of brainstem as well as cortex</a:t>
            </a:r>
          </a:p>
        </p:txBody>
      </p:sp>
      <p:pic>
        <p:nvPicPr>
          <p:cNvPr id="4098" name="Picture 2" descr="Q:\Potter\Signed\Kalat, Emotion\Ancillaries\Final Cleanedup files to Editorial\PPT\art for ppts\kal35510_ch06\kal35510_06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660" y="1825624"/>
            <a:ext cx="2793673" cy="3733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42832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Effects of Amygdala Damage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575175"/>
          </a:xfrm>
        </p:spPr>
        <p:txBody>
          <a:bodyPr>
            <a:normAutofit/>
          </a:bodyPr>
          <a:lstStyle/>
          <a:p>
            <a:r>
              <a:rPr lang="en-US" b="1" dirty="0" err="1"/>
              <a:t>Klüver</a:t>
            </a:r>
            <a:r>
              <a:rPr lang="en-US" b="1" dirty="0"/>
              <a:t>–</a:t>
            </a:r>
            <a:r>
              <a:rPr lang="en-US" b="1" dirty="0" err="1"/>
              <a:t>Bucy</a:t>
            </a:r>
            <a:r>
              <a:rPr lang="en-US" b="1" dirty="0"/>
              <a:t> </a:t>
            </a:r>
            <a:r>
              <a:rPr lang="en-US" b="1" dirty="0" smtClean="0"/>
              <a:t>syndrome</a:t>
            </a:r>
            <a:r>
              <a:rPr lang="en-US" dirty="0" smtClean="0"/>
              <a:t>: </a:t>
            </a:r>
            <a:r>
              <a:rPr lang="en-US" dirty="0"/>
              <a:t>A</a:t>
            </a:r>
            <a:r>
              <a:rPr lang="en-US" dirty="0" smtClean="0"/>
              <a:t> </a:t>
            </a:r>
            <a:r>
              <a:rPr lang="en-US" dirty="0"/>
              <a:t>pattern of emotional changes accompanying removal of both anterior temporal lobes, including the amygdalae </a:t>
            </a:r>
            <a:endParaRPr lang="en-US" dirty="0" smtClean="0"/>
          </a:p>
          <a:p>
            <a:pPr lvl="1"/>
            <a:r>
              <a:rPr lang="en-US" dirty="0" smtClean="0"/>
              <a:t>In non-human animals, reduced behavioral response to dangerous/unpleasant stimuli such as snakes, fire, feces</a:t>
            </a:r>
          </a:p>
          <a:p>
            <a:pPr lvl="1"/>
            <a:r>
              <a:rPr lang="en-US" dirty="0" smtClean="0"/>
              <a:t>Lack of normal caution in approaching strangers</a:t>
            </a:r>
          </a:p>
          <a:p>
            <a:pPr lvl="1"/>
            <a:r>
              <a:rPr lang="en-US" dirty="0" smtClean="0"/>
              <a:t>Diminished learning to avoid shock, pain</a:t>
            </a:r>
          </a:p>
          <a:p>
            <a:r>
              <a:rPr lang="en-US" b="1" dirty="0" err="1" smtClean="0"/>
              <a:t>Urbach-Wiethe</a:t>
            </a:r>
            <a:r>
              <a:rPr lang="en-US" b="1" dirty="0" smtClean="0"/>
              <a:t> Disease</a:t>
            </a:r>
            <a:r>
              <a:rPr lang="en-US" dirty="0" smtClean="0"/>
              <a:t>: In humans, caused by calcium damage to amygdalae</a:t>
            </a:r>
          </a:p>
          <a:p>
            <a:pPr lvl="1"/>
            <a:r>
              <a:rPr lang="en-US" dirty="0" smtClean="0"/>
              <a:t>Apparently fearless behavior, though panic can be induced by suffocation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16373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Fear Conditioning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 </a:t>
            </a:r>
            <a:r>
              <a:rPr lang="en-US" dirty="0"/>
              <a:t>procedure in which one learns that a new stimulus, such as a tone or color, predicts an electrical shock or other aversive event</a:t>
            </a:r>
            <a:r>
              <a:rPr lang="en-US" dirty="0" smtClean="0"/>
              <a:t> </a:t>
            </a:r>
          </a:p>
          <a:p>
            <a:r>
              <a:rPr lang="en-US" u="sng" dirty="0" smtClean="0"/>
              <a:t>Example</a:t>
            </a:r>
            <a:r>
              <a:rPr lang="en-US" dirty="0" smtClean="0"/>
              <a:t>: </a:t>
            </a:r>
          </a:p>
          <a:p>
            <a:pPr lvl="1"/>
            <a:r>
              <a:rPr lang="en-US" dirty="0" smtClean="0"/>
              <a:t>A lab rat hears a distinctive sound tone, immediately followed by an electrical shock. </a:t>
            </a:r>
          </a:p>
          <a:p>
            <a:pPr lvl="1"/>
            <a:r>
              <a:rPr lang="en-US" dirty="0" smtClean="0"/>
              <a:t>The tone and shock are paired repeatedly until the rat shows a fear response </a:t>
            </a:r>
            <a:r>
              <a:rPr lang="en-US" i="1" dirty="0" smtClean="0"/>
              <a:t>to the tone</a:t>
            </a:r>
            <a:r>
              <a:rPr lang="en-US" dirty="0" smtClean="0"/>
              <a:t>, including freezing and increase in blood pressure. </a:t>
            </a:r>
            <a:endParaRPr lang="en-US" u="sng" dirty="0" smtClean="0"/>
          </a:p>
        </p:txBody>
      </p:sp>
    </p:spTree>
    <p:extLst>
      <p:ext uri="{BB962C8B-B14F-4D97-AF65-F5344CB8AC3E}">
        <p14:creationId xmlns:p14="http://schemas.microsoft.com/office/powerpoint/2010/main" val="16585371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The Amygdala and Fear Conditioning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LeDoux</a:t>
            </a:r>
            <a:r>
              <a:rPr lang="en-US" dirty="0"/>
              <a:t>, </a:t>
            </a:r>
            <a:r>
              <a:rPr lang="en-US" dirty="0" err="1"/>
              <a:t>Cicchetti</a:t>
            </a:r>
            <a:r>
              <a:rPr lang="en-US" dirty="0"/>
              <a:t>, </a:t>
            </a:r>
            <a:r>
              <a:rPr lang="en-US" dirty="0" err="1"/>
              <a:t>Xagoraris</a:t>
            </a:r>
            <a:r>
              <a:rPr lang="en-US" dirty="0"/>
              <a:t>, &amp; </a:t>
            </a:r>
            <a:r>
              <a:rPr lang="en-US" dirty="0" err="1" smtClean="0"/>
              <a:t>Romanski</a:t>
            </a:r>
            <a:r>
              <a:rPr lang="en-US" dirty="0" smtClean="0"/>
              <a:t> (1990)</a:t>
            </a:r>
          </a:p>
          <a:p>
            <a:r>
              <a:rPr lang="en-US" b="1" dirty="0" smtClean="0"/>
              <a:t>Question</a:t>
            </a:r>
            <a:r>
              <a:rPr lang="en-US" dirty="0" smtClean="0"/>
              <a:t>: Do amygdala lesions interfere with fear conditioning?</a:t>
            </a:r>
          </a:p>
          <a:p>
            <a:pPr lvl="1"/>
            <a:r>
              <a:rPr lang="en-US" b="1" dirty="0" smtClean="0"/>
              <a:t>Participants</a:t>
            </a:r>
            <a:r>
              <a:rPr lang="en-US" dirty="0" smtClean="0"/>
              <a:t>: Laboratory rats</a:t>
            </a:r>
          </a:p>
          <a:p>
            <a:pPr lvl="1"/>
            <a:r>
              <a:rPr lang="en-US" b="1" dirty="0" smtClean="0"/>
              <a:t>Procedure</a:t>
            </a:r>
            <a:r>
              <a:rPr lang="en-US" dirty="0" smtClean="0"/>
              <a:t>: </a:t>
            </a:r>
          </a:p>
          <a:p>
            <a:pPr lvl="2"/>
            <a:r>
              <a:rPr lang="en-US" dirty="0" smtClean="0"/>
              <a:t>Rats receive either surgery lesioning the left amygdala, or a “sham” surgery not causing a lesion (control group).</a:t>
            </a:r>
          </a:p>
          <a:p>
            <a:pPr lvl="2"/>
            <a:r>
              <a:rPr lang="en-US" dirty="0"/>
              <a:t>W</a:t>
            </a:r>
            <a:r>
              <a:rPr lang="en-US" dirty="0" smtClean="0"/>
              <a:t>hen healed, fear conditioning procedure</a:t>
            </a:r>
          </a:p>
          <a:p>
            <a:pPr lvl="1"/>
            <a:r>
              <a:rPr lang="en-US" b="1" dirty="0" smtClean="0"/>
              <a:t>Measures</a:t>
            </a:r>
            <a:r>
              <a:rPr lang="en-US" dirty="0" smtClean="0"/>
              <a:t>: After hearing the tone,</a:t>
            </a:r>
          </a:p>
          <a:p>
            <a:pPr lvl="2"/>
            <a:r>
              <a:rPr lang="en-US" dirty="0" smtClean="0"/>
              <a:t>Change in mean arterial blood pressure</a:t>
            </a:r>
          </a:p>
          <a:p>
            <a:pPr lvl="2"/>
            <a:r>
              <a:rPr lang="en-US" dirty="0" smtClean="0"/>
              <a:t>Seconds behavioral freezing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1798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31874"/>
          </a:xfrm>
        </p:spPr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048" y="4639166"/>
            <a:ext cx="8233996" cy="2042991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Amygdala-lesioned rats showed weaker fear conditioning responses: smaller increases in blood pressure (left) and less time freezing (right) after hearing the shock-predicting tone.</a:t>
            </a:r>
          </a:p>
          <a:p>
            <a:r>
              <a:rPr lang="en-US" sz="2400" dirty="0"/>
              <a:t>H</a:t>
            </a:r>
            <a:r>
              <a:rPr lang="en-US" sz="2400" dirty="0" smtClean="0"/>
              <a:t>umans with amygdala damage report understanding the tone predicts the shock, but show no physiological signs of fear. </a:t>
            </a:r>
          </a:p>
        </p:txBody>
      </p:sp>
      <p:pic>
        <p:nvPicPr>
          <p:cNvPr id="5122" name="Picture 2" descr="Q:\Potter\Signed\Kalat, Emotion\Ancillaries\Final Cleanedup files to Editorial\PPT\art for ppts\kal35510_ch06\kal35510_06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041" y="1397001"/>
            <a:ext cx="4373280" cy="3080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496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fMRI Studies of the Amygdala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Photographs of fearful facial expressions elicit the strongest response, even when presented briefly </a:t>
            </a:r>
            <a:r>
              <a:rPr lang="en-US" sz="2000" dirty="0" smtClean="0"/>
              <a:t>(Kubota et al., 2000; </a:t>
            </a:r>
            <a:r>
              <a:rPr lang="en-US" sz="2000" dirty="0" err="1"/>
              <a:t>Vuilleumeier</a:t>
            </a:r>
            <a:r>
              <a:rPr lang="en-US" sz="2000" dirty="0"/>
              <a:t> et al., </a:t>
            </a:r>
            <a:r>
              <a:rPr lang="en-US" sz="2000" dirty="0" smtClean="0"/>
              <a:t>2001)</a:t>
            </a:r>
          </a:p>
          <a:p>
            <a:r>
              <a:rPr lang="en-US" sz="2400" dirty="0" smtClean="0"/>
              <a:t>Amygdala reactivity to unpleasant images strongest among individuals who experience stronger/more frequent negative emotion in real life </a:t>
            </a:r>
            <a:r>
              <a:rPr lang="en-US" sz="2000" dirty="0" smtClean="0"/>
              <a:t>(</a:t>
            </a:r>
            <a:r>
              <a:rPr lang="en-US" sz="2000" dirty="0" err="1" smtClean="0"/>
              <a:t>Admon</a:t>
            </a:r>
            <a:r>
              <a:rPr lang="en-US" sz="2000" dirty="0" smtClean="0"/>
              <a:t> et al., 2009; Barrett</a:t>
            </a:r>
            <a:r>
              <a:rPr lang="en-US" sz="2000" dirty="0"/>
              <a:t>, Bliss-Moreau, Duncan, Rauch, &amp; Wright, </a:t>
            </a:r>
            <a:r>
              <a:rPr lang="en-US" sz="2000" dirty="0" smtClean="0"/>
              <a:t>2007). </a:t>
            </a:r>
          </a:p>
          <a:p>
            <a:r>
              <a:rPr lang="en-US" sz="2400" dirty="0" smtClean="0"/>
              <a:t>Amygdala activity is diminished when cognitive reappraisal is used to reduce distress </a:t>
            </a:r>
            <a:r>
              <a:rPr lang="en-US" sz="2000" dirty="0" smtClean="0"/>
              <a:t>(Marek</a:t>
            </a:r>
            <a:r>
              <a:rPr lang="en-US" sz="2000" dirty="0"/>
              <a:t>, Strobel, </a:t>
            </a:r>
            <a:r>
              <a:rPr lang="en-US" sz="2000" dirty="0" err="1"/>
              <a:t>Bredy</a:t>
            </a:r>
            <a:r>
              <a:rPr lang="en-US" sz="2000" dirty="0"/>
              <a:t>, &amp; </a:t>
            </a:r>
            <a:r>
              <a:rPr lang="en-US" sz="2000" dirty="0" err="1"/>
              <a:t>Sah</a:t>
            </a:r>
            <a:r>
              <a:rPr lang="en-US" sz="2000" dirty="0"/>
              <a:t>, 2013; </a:t>
            </a:r>
            <a:r>
              <a:rPr lang="en-US" sz="2000" dirty="0" err="1" smtClean="0"/>
              <a:t>Moscarello</a:t>
            </a:r>
            <a:r>
              <a:rPr lang="en-US" sz="2000" dirty="0" smtClean="0"/>
              <a:t> </a:t>
            </a:r>
            <a:r>
              <a:rPr lang="en-US" sz="2000" dirty="0"/>
              <a:t>&amp; </a:t>
            </a:r>
            <a:r>
              <a:rPr lang="en-US" sz="2000" dirty="0" err="1"/>
              <a:t>LeDoux</a:t>
            </a:r>
            <a:r>
              <a:rPr lang="en-US" sz="2000" dirty="0"/>
              <a:t>, </a:t>
            </a:r>
            <a:r>
              <a:rPr lang="en-US" sz="2000" dirty="0" smtClean="0"/>
              <a:t>2013).</a:t>
            </a:r>
            <a:r>
              <a:rPr lang="en-US" dirty="0" smtClean="0"/>
              <a:t> </a:t>
            </a:r>
          </a:p>
          <a:p>
            <a:r>
              <a:rPr lang="en-US" sz="2400" dirty="0" smtClean="0"/>
              <a:t>Some amygdala cells respond to pleasant stimuli, such as smiles </a:t>
            </a:r>
            <a:r>
              <a:rPr lang="en-US" sz="2000" dirty="0" smtClean="0"/>
              <a:t>(</a:t>
            </a:r>
            <a:r>
              <a:rPr lang="en-US" sz="2000" dirty="0" err="1"/>
              <a:t>Namburi</a:t>
            </a:r>
            <a:r>
              <a:rPr lang="en-US" sz="2000" dirty="0"/>
              <a:t> et al., 2015; Wang et al., </a:t>
            </a:r>
            <a:r>
              <a:rPr lang="en-US" sz="2000" dirty="0" smtClean="0"/>
              <a:t>2014).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394687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724" y="365126"/>
            <a:ext cx="8040565" cy="132556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The Amygdala and Emotional Memory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16690"/>
            <a:ext cx="8229600" cy="4460310"/>
          </a:xfrm>
        </p:spPr>
        <p:txBody>
          <a:bodyPr/>
          <a:lstStyle/>
          <a:p>
            <a:r>
              <a:rPr lang="en-US" sz="2400" b="1" dirty="0" smtClean="0"/>
              <a:t>Emotional Facilitation of Memory</a:t>
            </a:r>
            <a:r>
              <a:rPr lang="en-US" sz="2400" dirty="0" smtClean="0"/>
              <a:t>: People tend to show enhanced memory for emotion-eliciting stimuli, relative to neutral stimuli.</a:t>
            </a:r>
          </a:p>
          <a:p>
            <a:r>
              <a:rPr lang="en-US" sz="2400" dirty="0" smtClean="0"/>
              <a:t>Individuals with amygdala damage do </a:t>
            </a:r>
            <a:r>
              <a:rPr lang="en-US" sz="2400" i="1" dirty="0" smtClean="0"/>
              <a:t>not</a:t>
            </a:r>
            <a:r>
              <a:rPr lang="en-US" sz="2400" dirty="0" smtClean="0"/>
              <a:t> show emotional facilitation of memory </a:t>
            </a:r>
            <a:r>
              <a:rPr lang="en-US" sz="2000" dirty="0" smtClean="0"/>
              <a:t>(</a:t>
            </a:r>
            <a:r>
              <a:rPr lang="en-US" sz="2000" dirty="0"/>
              <a:t>Cahill, </a:t>
            </a:r>
            <a:r>
              <a:rPr lang="en-US" sz="2000" dirty="0" err="1"/>
              <a:t>Prins</a:t>
            </a:r>
            <a:r>
              <a:rPr lang="en-US" sz="2000" dirty="0"/>
              <a:t>, Weber, &amp; </a:t>
            </a:r>
            <a:r>
              <a:rPr lang="en-US" sz="2000" dirty="0" err="1"/>
              <a:t>McGaugh</a:t>
            </a:r>
            <a:r>
              <a:rPr lang="en-US" sz="2000" dirty="0"/>
              <a:t>, 1994; </a:t>
            </a:r>
            <a:r>
              <a:rPr lang="en-US" sz="2000" dirty="0" err="1"/>
              <a:t>LaBar</a:t>
            </a:r>
            <a:r>
              <a:rPr lang="en-US" sz="2000" dirty="0"/>
              <a:t> &amp; Phelps, </a:t>
            </a:r>
            <a:r>
              <a:rPr lang="en-US" sz="2000" dirty="0" smtClean="0"/>
              <a:t>1998).</a:t>
            </a:r>
          </a:p>
          <a:p>
            <a:r>
              <a:rPr lang="en-US" sz="2400" dirty="0" smtClean="0"/>
              <a:t>Extent of amygdala activation while viewing emotional stimuli predicts later memory for those stimuli </a:t>
            </a:r>
            <a:r>
              <a:rPr lang="en-US" sz="2000" dirty="0" smtClean="0"/>
              <a:t>(</a:t>
            </a:r>
            <a:r>
              <a:rPr lang="en-US" sz="2000" dirty="0" err="1"/>
              <a:t>Canli</a:t>
            </a:r>
            <a:r>
              <a:rPr lang="en-US" sz="2000" dirty="0"/>
              <a:t>, Zhao, Brewer, </a:t>
            </a:r>
            <a:r>
              <a:rPr lang="en-US" sz="2000" dirty="0" err="1"/>
              <a:t>Gabrieli</a:t>
            </a:r>
            <a:r>
              <a:rPr lang="en-US" sz="2000" dirty="0"/>
              <a:t>, &amp; Cahill, </a:t>
            </a:r>
            <a:r>
              <a:rPr lang="en-US" sz="2000" dirty="0" smtClean="0"/>
              <a:t>2000).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467284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Functions of the Amygdala?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“fear area of the brain?” Probably not.</a:t>
            </a:r>
          </a:p>
          <a:p>
            <a:r>
              <a:rPr lang="en-US" dirty="0" smtClean="0"/>
              <a:t>Elizabeth Phelps (2004, 2005): Two functions related to memory:</a:t>
            </a:r>
          </a:p>
          <a:p>
            <a:pPr lvl="1"/>
            <a:r>
              <a:rPr lang="en-US" dirty="0" smtClean="0"/>
              <a:t>Directs attention toward stimuli with emotional implications</a:t>
            </a:r>
          </a:p>
          <a:p>
            <a:pPr lvl="1"/>
            <a:r>
              <a:rPr lang="en-US" dirty="0" smtClean="0"/>
              <a:t>Facilitates activity in the </a:t>
            </a:r>
            <a:r>
              <a:rPr lang="en-US" b="1" dirty="0" smtClean="0"/>
              <a:t>hippocampus</a:t>
            </a:r>
            <a:r>
              <a:rPr lang="en-US" dirty="0" smtClean="0"/>
              <a:t>, an immediately adjacent brain structure important in storing vivid memories of personal experience.</a:t>
            </a:r>
          </a:p>
          <a:p>
            <a:r>
              <a:rPr lang="en-US" dirty="0" smtClean="0"/>
              <a:t>Different </a:t>
            </a:r>
            <a:r>
              <a:rPr lang="en-US" i="1" dirty="0" smtClean="0"/>
              <a:t>microcircuits</a:t>
            </a:r>
            <a:r>
              <a:rPr lang="en-US" dirty="0" smtClean="0"/>
              <a:t> within the amygdala likely support different psychological processes.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475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Hypothalamus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3356" y="1720114"/>
            <a:ext cx="4097214" cy="4874113"/>
          </a:xfrm>
        </p:spPr>
        <p:txBody>
          <a:bodyPr>
            <a:normAutofit lnSpcReduction="10000"/>
          </a:bodyPr>
          <a:lstStyle/>
          <a:p>
            <a:r>
              <a:rPr lang="en-US" sz="2400" b="1" dirty="0" smtClean="0"/>
              <a:t>Homeostasis</a:t>
            </a:r>
            <a:r>
              <a:rPr lang="en-US" sz="2400" dirty="0" smtClean="0"/>
              <a:t>: </a:t>
            </a:r>
            <a:r>
              <a:rPr lang="en-US" sz="2400" dirty="0"/>
              <a:t>T</a:t>
            </a:r>
            <a:r>
              <a:rPr lang="en-US" sz="2400" dirty="0" smtClean="0"/>
              <a:t>he </a:t>
            </a:r>
            <a:r>
              <a:rPr lang="en-US" sz="2400" dirty="0"/>
              <a:t>body’s regulation of temperature, blood chemistry, hydration, and other variables, keeping them within a healthy range </a:t>
            </a:r>
            <a:endParaRPr lang="en-US" sz="2400" dirty="0" smtClean="0"/>
          </a:p>
          <a:p>
            <a:r>
              <a:rPr lang="en-US" sz="2400" b="1" dirty="0" smtClean="0"/>
              <a:t>The Hypothalamus</a:t>
            </a:r>
            <a:r>
              <a:rPr lang="en-US" sz="2400" dirty="0" smtClean="0"/>
              <a:t>: </a:t>
            </a:r>
          </a:p>
          <a:p>
            <a:pPr lvl="1"/>
            <a:r>
              <a:rPr lang="en-US" dirty="0"/>
              <a:t>L</a:t>
            </a:r>
            <a:r>
              <a:rPr lang="en-US" dirty="0" smtClean="0"/>
              <a:t>ocated above </a:t>
            </a:r>
            <a:r>
              <a:rPr lang="en-US" dirty="0"/>
              <a:t>the brain </a:t>
            </a:r>
            <a:r>
              <a:rPr lang="en-US" dirty="0" smtClean="0"/>
              <a:t>stem, below </a:t>
            </a:r>
            <a:r>
              <a:rPr lang="en-US" dirty="0"/>
              <a:t>the </a:t>
            </a:r>
            <a:r>
              <a:rPr lang="en-US" dirty="0" smtClean="0"/>
              <a:t>thalamus </a:t>
            </a:r>
          </a:p>
          <a:p>
            <a:pPr lvl="1"/>
            <a:r>
              <a:rPr lang="en-US" dirty="0" smtClean="0"/>
              <a:t>Acts as the body’s “thermostat,” regulating physiological variables and behavior to maintain homeostasis</a:t>
            </a:r>
            <a:endParaRPr lang="en-US" b="1" dirty="0" smtClean="0"/>
          </a:p>
          <a:p>
            <a:endParaRPr lang="en-US" sz="2400" dirty="0"/>
          </a:p>
        </p:txBody>
      </p:sp>
      <p:pic>
        <p:nvPicPr>
          <p:cNvPr id="6146" name="Picture 2" descr="Q:\Potter\Signed\Kalat, Emotion\Ancillaries\Final Cleanedup files to Editorial\PPT\art for ppts\kal35510_ch06\kal35510_06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58" y="2223958"/>
            <a:ext cx="4059238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59727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Emotion in the Brain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7845" y="1670540"/>
            <a:ext cx="3767505" cy="4888521"/>
          </a:xfrm>
        </p:spPr>
        <p:txBody>
          <a:bodyPr>
            <a:normAutofit fontScale="92500" lnSpcReduction="10000"/>
          </a:bodyPr>
          <a:lstStyle/>
          <a:p>
            <a:r>
              <a:rPr lang="en-US" sz="2400" b="1" dirty="0" smtClean="0"/>
              <a:t>Central Nervous System</a:t>
            </a:r>
            <a:r>
              <a:rPr lang="en-US" sz="2400" dirty="0" smtClean="0"/>
              <a:t>: The brain and spinal cord</a:t>
            </a:r>
          </a:p>
          <a:p>
            <a:r>
              <a:rPr lang="en-US" sz="2400" b="1" dirty="0" smtClean="0"/>
              <a:t>The Limbic System</a:t>
            </a:r>
            <a:r>
              <a:rPr lang="en-US" sz="2400" dirty="0" smtClean="0"/>
              <a:t>: A set of neural structures originally proposed by Paul MacLean (1952) as the emotion network of the brain.</a:t>
            </a:r>
          </a:p>
          <a:p>
            <a:r>
              <a:rPr lang="en-US" sz="2400" dirty="0" smtClean="0"/>
              <a:t>Modern evidence indicates all of MacLean’s regions participate in sensation, emotion, reasoning, and communicate extensively with each other.</a:t>
            </a:r>
          </a:p>
          <a:p>
            <a:endParaRPr lang="en-US" sz="2400" dirty="0" smtClean="0"/>
          </a:p>
          <a:p>
            <a:endParaRPr lang="en-US" sz="2400" dirty="0"/>
          </a:p>
        </p:txBody>
      </p:sp>
      <p:pic>
        <p:nvPicPr>
          <p:cNvPr id="1026" name="Picture 2" descr="Q:\Potter\Signed\Kalat, Emotion\Ancillaries\Final Cleanedup files to Editorial\PPT\art for ppts\kal35510_ch06\kal35510_06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537" y="1670540"/>
            <a:ext cx="2696215" cy="435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70612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“Reward Circuit”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23692" y="1547446"/>
            <a:ext cx="3591658" cy="4958861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The n</a:t>
            </a:r>
            <a:r>
              <a:rPr lang="en-US" sz="2400" b="1" dirty="0" smtClean="0"/>
              <a:t>ucleus </a:t>
            </a:r>
            <a:r>
              <a:rPr lang="en-US" sz="2400" b="1" dirty="0" err="1" smtClean="0"/>
              <a:t>accumbens</a:t>
            </a:r>
            <a:r>
              <a:rPr lang="en-US" sz="2400" dirty="0"/>
              <a:t> </a:t>
            </a:r>
            <a:r>
              <a:rPr lang="en-US" sz="2400" dirty="0" smtClean="0"/>
              <a:t>and </a:t>
            </a:r>
            <a:r>
              <a:rPr lang="en-US" sz="2400" b="1" dirty="0" smtClean="0"/>
              <a:t>ventral tegmental area</a:t>
            </a:r>
            <a:r>
              <a:rPr lang="en-US" sz="2400" dirty="0" smtClean="0"/>
              <a:t> respond strongly to many rewarding stimuli, including sugar, gambling, and sex.</a:t>
            </a:r>
          </a:p>
          <a:p>
            <a:r>
              <a:rPr lang="en-US" sz="2400" dirty="0" smtClean="0"/>
              <a:t>Dopamine is primary neurotransmitter.</a:t>
            </a:r>
          </a:p>
          <a:p>
            <a:r>
              <a:rPr lang="en-US" sz="2400" dirty="0" smtClean="0"/>
              <a:t>Multiple microcircuits supporting different functions, including learning and prediction as well as approach toward rewards.</a:t>
            </a:r>
          </a:p>
          <a:p>
            <a:endParaRPr lang="en-US" sz="2400" dirty="0"/>
          </a:p>
        </p:txBody>
      </p:sp>
      <p:pic>
        <p:nvPicPr>
          <p:cNvPr id="7170" name="Picture 2" descr="Q:\Potter\Signed\Kalat, Emotion\Ancillaries\Final Cleanedup files to Editorial\PPT\art for ppts\kal35510_ch06\kal35510_06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432" y="2460929"/>
            <a:ext cx="3760727" cy="2687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72135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Insular Cortex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46" y="1825625"/>
            <a:ext cx="3310304" cy="4351338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A region of the cortex tucked inside the fold between the temporal and parietal lobes</a:t>
            </a:r>
          </a:p>
          <a:p>
            <a:r>
              <a:rPr lang="en-US" sz="2400" b="1" dirty="0" err="1" smtClean="0"/>
              <a:t>Interoception</a:t>
            </a:r>
            <a:r>
              <a:rPr lang="en-US" sz="2400" dirty="0" smtClean="0"/>
              <a:t>: </a:t>
            </a:r>
            <a:r>
              <a:rPr lang="en-US" sz="2400" dirty="0"/>
              <a:t>P</a:t>
            </a:r>
            <a:r>
              <a:rPr lang="en-US" sz="2400" dirty="0" smtClean="0"/>
              <a:t>erception </a:t>
            </a:r>
            <a:r>
              <a:rPr lang="en-US" sz="2400" dirty="0"/>
              <a:t>of the </a:t>
            </a:r>
            <a:r>
              <a:rPr lang="en-US" sz="2400" dirty="0" smtClean="0"/>
              <a:t>body, </a:t>
            </a:r>
            <a:r>
              <a:rPr lang="en-US" sz="2400" dirty="0"/>
              <a:t>especially visceral organs such as the heart, digestive system, bladder, muscles, and the skin </a:t>
            </a:r>
            <a:endParaRPr lang="en-US" sz="2400" b="1" dirty="0" smtClean="0"/>
          </a:p>
          <a:p>
            <a:endParaRPr lang="en-US" sz="2400" dirty="0"/>
          </a:p>
        </p:txBody>
      </p:sp>
      <p:pic>
        <p:nvPicPr>
          <p:cNvPr id="8194" name="Picture 2" descr="Q:\Potter\Signed\Kalat, Emotion\Ancillaries\Final Cleanedup files to Editorial\PPT\art for ppts\kal35510_ch06\kal35510_06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788" y="2397604"/>
            <a:ext cx="3771530" cy="3063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7316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Prefrontal Cortex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46" y="1547446"/>
            <a:ext cx="3310304" cy="4629517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Active in cognitive </a:t>
            </a:r>
            <a:r>
              <a:rPr lang="en-US" sz="2400" dirty="0"/>
              <a:t>functions such as planning, working memory, and the inhibition of impulses </a:t>
            </a:r>
            <a:endParaRPr lang="en-US" sz="2400" dirty="0" smtClean="0"/>
          </a:p>
          <a:p>
            <a:r>
              <a:rPr lang="en-US" sz="2400" dirty="0" smtClean="0"/>
              <a:t>Activated when participants are using cognitive reappraisal to reduce emotional intensity </a:t>
            </a:r>
            <a:r>
              <a:rPr lang="en-US" sz="2000" dirty="0" smtClean="0"/>
              <a:t>(</a:t>
            </a:r>
            <a:r>
              <a:rPr lang="en-US" sz="2000" dirty="0" err="1" smtClean="0"/>
              <a:t>Ochsner</a:t>
            </a:r>
            <a:r>
              <a:rPr lang="en-US" sz="2000" dirty="0"/>
              <a:t>, Bunge, Gross, &amp; </a:t>
            </a:r>
            <a:r>
              <a:rPr lang="en-US" sz="2000" dirty="0" err="1"/>
              <a:t>Gabrieli</a:t>
            </a:r>
            <a:r>
              <a:rPr lang="en-US" sz="2000" dirty="0"/>
              <a:t>, </a:t>
            </a:r>
            <a:r>
              <a:rPr lang="en-US" sz="2000" dirty="0" smtClean="0"/>
              <a:t>2002)</a:t>
            </a:r>
          </a:p>
          <a:p>
            <a:r>
              <a:rPr lang="en-US" sz="2400" dirty="0" smtClean="0"/>
              <a:t>Inhibits activation of the amygdala</a:t>
            </a:r>
          </a:p>
          <a:p>
            <a:endParaRPr lang="en-US" sz="2400" dirty="0"/>
          </a:p>
        </p:txBody>
      </p:sp>
      <p:pic>
        <p:nvPicPr>
          <p:cNvPr id="9218" name="Picture 2" descr="Q:\Potter\Signed\Kalat, Emotion\Ancillaries\Final Cleanedup files to Editorial\PPT\art for ppts\kal35510_ch06\kal35510_06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224" y="2229633"/>
            <a:ext cx="3535906" cy="2655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3735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Results of Prefrontal Cortex Damage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Despite normal memory</a:t>
            </a:r>
            <a:r>
              <a:rPr lang="en-US" sz="2400" dirty="0"/>
              <a:t>, </a:t>
            </a:r>
            <a:r>
              <a:rPr lang="en-US" sz="2400" dirty="0" smtClean="0"/>
              <a:t>intelligence, and ability to process information logically, tend toward poor, impulsive decisions </a:t>
            </a:r>
            <a:r>
              <a:rPr lang="en-US" sz="2000" dirty="0" smtClean="0"/>
              <a:t>(</a:t>
            </a:r>
            <a:r>
              <a:rPr lang="en-US" sz="2000" dirty="0" err="1" smtClean="0"/>
              <a:t>Damasio</a:t>
            </a:r>
            <a:r>
              <a:rPr lang="en-US" sz="2000" dirty="0"/>
              <a:t>, </a:t>
            </a:r>
            <a:r>
              <a:rPr lang="en-US" sz="2000" dirty="0" smtClean="0"/>
              <a:t>1994).</a:t>
            </a:r>
            <a:r>
              <a:rPr lang="en-US" dirty="0" smtClean="0"/>
              <a:t> </a:t>
            </a:r>
          </a:p>
          <a:p>
            <a:r>
              <a:rPr lang="en-US" sz="2400" dirty="0" smtClean="0"/>
              <a:t>Tendency to perseverate on previously learned behavior, rather than updating to change in environment </a:t>
            </a:r>
            <a:r>
              <a:rPr lang="en-US" sz="2000" dirty="0" smtClean="0"/>
              <a:t>(</a:t>
            </a:r>
            <a:r>
              <a:rPr lang="en-US" sz="2000" dirty="0" err="1"/>
              <a:t>Bechara</a:t>
            </a:r>
            <a:r>
              <a:rPr lang="en-US" sz="2000" dirty="0"/>
              <a:t>, </a:t>
            </a:r>
            <a:r>
              <a:rPr lang="en-US" sz="2000" dirty="0" smtClean="0"/>
              <a:t>2004).</a:t>
            </a:r>
          </a:p>
          <a:p>
            <a:r>
              <a:rPr lang="en-US" sz="2400" dirty="0" smtClean="0"/>
              <a:t>Deficits in empathy, ability to read others’ emotions </a:t>
            </a:r>
            <a:r>
              <a:rPr lang="en-US" sz="2000" dirty="0" smtClean="0"/>
              <a:t>(</a:t>
            </a:r>
            <a:r>
              <a:rPr lang="en-US" sz="2000" dirty="0"/>
              <a:t>Jenkins et al., </a:t>
            </a:r>
            <a:r>
              <a:rPr lang="en-US" sz="2000" dirty="0" smtClean="0"/>
              <a:t>2014; </a:t>
            </a:r>
            <a:r>
              <a:rPr lang="en-US" sz="2000" dirty="0" err="1"/>
              <a:t>Shamay-Tsoory</a:t>
            </a:r>
            <a:r>
              <a:rPr lang="en-US" sz="2000" dirty="0"/>
              <a:t> et al., </a:t>
            </a:r>
            <a:r>
              <a:rPr lang="en-US" sz="2000" dirty="0" smtClean="0"/>
              <a:t>2004)</a:t>
            </a:r>
          </a:p>
          <a:p>
            <a:r>
              <a:rPr lang="en-US" sz="2400" b="1" dirty="0" smtClean="0"/>
              <a:t>Frontotemporal Lobar Dementia</a:t>
            </a:r>
            <a:r>
              <a:rPr lang="en-US" sz="2400" dirty="0" smtClean="0"/>
              <a:t> </a:t>
            </a:r>
            <a:r>
              <a:rPr lang="en-US" sz="2400" b="1" dirty="0" smtClean="0"/>
              <a:t>(FTLD)</a:t>
            </a:r>
            <a:r>
              <a:rPr lang="en-US" sz="2400" dirty="0" smtClean="0"/>
              <a:t>: </a:t>
            </a:r>
            <a:r>
              <a:rPr lang="en-US" sz="2400" dirty="0"/>
              <a:t>deterioration of the frontal and temporal lobes of the </a:t>
            </a:r>
            <a:r>
              <a:rPr lang="en-US" sz="2400" dirty="0" smtClean="0"/>
              <a:t>cortex; effects on empathy similar to those in prefrontal cortex damage</a:t>
            </a:r>
          </a:p>
        </p:txBody>
      </p:sp>
    </p:spTree>
    <p:extLst>
      <p:ext uri="{BB962C8B-B14F-4D97-AF65-F5344CB8AC3E}">
        <p14:creationId xmlns:p14="http://schemas.microsoft.com/office/powerpoint/2010/main" val="124141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β-Endorphin and </a:t>
            </a:r>
            <a:r>
              <a:rPr lang="en-US" dirty="0" smtClean="0"/>
              <a:t>Opioid </a:t>
            </a:r>
            <a:r>
              <a:rPr lang="en-US" dirty="0"/>
              <a:t>Peptides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body’s natural painkillers, regulating pain sensations from the body</a:t>
            </a:r>
          </a:p>
          <a:p>
            <a:r>
              <a:rPr lang="en-US" sz="2400" dirty="0"/>
              <a:t>β-Endorphin </a:t>
            </a:r>
            <a:r>
              <a:rPr lang="en-US" sz="2400" dirty="0" smtClean="0"/>
              <a:t>activity increased by exercise, sex, many drugs of abuse (especially heroin, prescription painkillers)</a:t>
            </a:r>
          </a:p>
          <a:p>
            <a:r>
              <a:rPr lang="en-US" sz="2400" i="1" dirty="0" smtClean="0"/>
              <a:t>Naloxone</a:t>
            </a:r>
            <a:r>
              <a:rPr lang="en-US" sz="2400" dirty="0" smtClean="0"/>
              <a:t>: A drug that blocks endorphin access to receptors; used to treat heroin and painkiller overdoses.</a:t>
            </a:r>
          </a:p>
          <a:p>
            <a:r>
              <a:rPr lang="en-US" sz="2400" dirty="0" smtClean="0"/>
              <a:t>Activity inhibits experience of social/emotional as well as physical pain </a:t>
            </a:r>
            <a:r>
              <a:rPr lang="en-US" sz="2000" dirty="0" smtClean="0"/>
              <a:t>(</a:t>
            </a:r>
            <a:r>
              <a:rPr lang="en-US" sz="2000" dirty="0"/>
              <a:t>Herman &amp; </a:t>
            </a:r>
            <a:r>
              <a:rPr lang="en-US" sz="2000" dirty="0" err="1"/>
              <a:t>Panksepp</a:t>
            </a:r>
            <a:r>
              <a:rPr lang="en-US" sz="2000" dirty="0"/>
              <a:t>, </a:t>
            </a:r>
            <a:r>
              <a:rPr lang="en-US" sz="2000" dirty="0" smtClean="0"/>
              <a:t>1978; </a:t>
            </a:r>
            <a:r>
              <a:rPr lang="en-US" sz="2000" dirty="0"/>
              <a:t>MacDonald &amp; Leary, </a:t>
            </a:r>
            <a:r>
              <a:rPr lang="en-US" sz="2000" dirty="0" smtClean="0"/>
              <a:t>2005). </a:t>
            </a: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01830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Serotonin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Involved in wide range of functions, including sleep, memory, appetite control, nausea</a:t>
            </a:r>
          </a:p>
          <a:p>
            <a:r>
              <a:rPr lang="en-US" b="1" dirty="0" smtClean="0"/>
              <a:t>Selective serotonin reuptake inhibitors (SSRIs)</a:t>
            </a:r>
            <a:r>
              <a:rPr lang="en-US" dirty="0" smtClean="0"/>
              <a:t>: Drugs commonly used to treat depression, inhibit removal of serotonin from synaptic gap</a:t>
            </a:r>
          </a:p>
          <a:p>
            <a:pPr lvl="1"/>
            <a:r>
              <a:rPr lang="en-US" dirty="0" smtClean="0"/>
              <a:t>Drugs work within hours, but significant effects on depression do not emerge for 2-3 weeks.</a:t>
            </a:r>
          </a:p>
          <a:p>
            <a:r>
              <a:rPr lang="en-US" dirty="0" smtClean="0"/>
              <a:t>In mammals, low levels of serotonin linked to aggressive behavior, though effect is small </a:t>
            </a:r>
            <a:r>
              <a:rPr lang="en-US" sz="2000" dirty="0" smtClean="0"/>
              <a:t>(</a:t>
            </a:r>
            <a:r>
              <a:rPr lang="en-US" sz="2000" dirty="0"/>
              <a:t>Duke, </a:t>
            </a:r>
            <a:r>
              <a:rPr lang="en-US" sz="2000" dirty="0" err="1"/>
              <a:t>Bègue</a:t>
            </a:r>
            <a:r>
              <a:rPr lang="en-US" sz="2000" dirty="0"/>
              <a:t>, Bell, &amp; </a:t>
            </a:r>
            <a:r>
              <a:rPr lang="en-US" sz="2000" dirty="0" err="1"/>
              <a:t>Eisenlour-Moul</a:t>
            </a:r>
            <a:r>
              <a:rPr lang="en-US" sz="2000" dirty="0"/>
              <a:t>, </a:t>
            </a:r>
            <a:r>
              <a:rPr lang="en-US" sz="2000" dirty="0" smtClean="0"/>
              <a:t>2013; </a:t>
            </a:r>
            <a:r>
              <a:rPr lang="en-US" sz="2000" dirty="0" err="1" smtClean="0"/>
              <a:t>Higley</a:t>
            </a:r>
            <a:r>
              <a:rPr lang="en-US" sz="2000" dirty="0" smtClean="0"/>
              <a:t> </a:t>
            </a:r>
            <a:r>
              <a:rPr lang="en-US" sz="2000" dirty="0"/>
              <a:t>et al., </a:t>
            </a:r>
            <a:r>
              <a:rPr lang="en-US" sz="2000" dirty="0" smtClean="0"/>
              <a:t>1996). 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066026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Oxytocin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As a hormone in body, causes uterine contractions, milk expression in nursing</a:t>
            </a:r>
          </a:p>
          <a:p>
            <a:r>
              <a:rPr lang="en-US" sz="2400" dirty="0" smtClean="0"/>
              <a:t>In humans and some other mammals, levels increase in brain during sexual arousal, orgasm; promotes pair-bonding after mating </a:t>
            </a:r>
            <a:r>
              <a:rPr lang="en-US" sz="2000" dirty="0" smtClean="0"/>
              <a:t>(</a:t>
            </a:r>
            <a:r>
              <a:rPr lang="en-US" sz="2000" dirty="0" err="1"/>
              <a:t>Avinun</a:t>
            </a:r>
            <a:r>
              <a:rPr lang="en-US" sz="2000" dirty="0"/>
              <a:t>, </a:t>
            </a:r>
            <a:r>
              <a:rPr lang="en-US" sz="2000" dirty="0" err="1" smtClean="0"/>
              <a:t>Ebstein</a:t>
            </a:r>
            <a:r>
              <a:rPr lang="en-US" sz="2000" dirty="0"/>
              <a:t>, &amp; </a:t>
            </a:r>
            <a:r>
              <a:rPr lang="en-US" sz="2000" dirty="0" err="1"/>
              <a:t>Knafo</a:t>
            </a:r>
            <a:r>
              <a:rPr lang="en-US" sz="2000" dirty="0"/>
              <a:t>, 2012; </a:t>
            </a:r>
            <a:r>
              <a:rPr lang="en-US" sz="2000" dirty="0" err="1" smtClean="0"/>
              <a:t>Walum</a:t>
            </a:r>
            <a:r>
              <a:rPr lang="en-US" sz="2000" dirty="0" smtClean="0"/>
              <a:t> </a:t>
            </a:r>
            <a:r>
              <a:rPr lang="en-US" sz="2000" dirty="0"/>
              <a:t>et al., </a:t>
            </a:r>
            <a:r>
              <a:rPr lang="en-US" sz="2000" dirty="0" smtClean="0"/>
              <a:t>2012). </a:t>
            </a:r>
          </a:p>
          <a:p>
            <a:r>
              <a:rPr lang="en-US" sz="2400" dirty="0" smtClean="0"/>
              <a:t>Oxytocin nasal spray elicits:</a:t>
            </a:r>
          </a:p>
          <a:p>
            <a:pPr lvl="1"/>
            <a:r>
              <a:rPr lang="en-US" dirty="0" smtClean="0"/>
              <a:t>Men’s rated attractiveness of their partner, but not other women </a:t>
            </a:r>
            <a:r>
              <a:rPr lang="en-US" sz="2000" dirty="0" smtClean="0"/>
              <a:t>(</a:t>
            </a:r>
            <a:r>
              <a:rPr lang="en-US" sz="2000" dirty="0"/>
              <a:t>Scheele et al., </a:t>
            </a:r>
            <a:r>
              <a:rPr lang="en-US" sz="2000" dirty="0" smtClean="0"/>
              <a:t>2013)</a:t>
            </a:r>
          </a:p>
          <a:p>
            <a:pPr lvl="1"/>
            <a:r>
              <a:rPr lang="en-US" dirty="0" smtClean="0"/>
              <a:t>Willingness to trust, but effects inconsistent </a:t>
            </a:r>
            <a:r>
              <a:rPr lang="en-US" sz="2000" dirty="0" smtClean="0"/>
              <a:t>(</a:t>
            </a:r>
            <a:r>
              <a:rPr lang="en-US" sz="2000" dirty="0" err="1"/>
              <a:t>Olff</a:t>
            </a:r>
            <a:r>
              <a:rPr lang="en-US" sz="2000" dirty="0"/>
              <a:t> et al., 2013; </a:t>
            </a:r>
            <a:r>
              <a:rPr lang="en-US" sz="2000" dirty="0" err="1"/>
              <a:t>Poulin</a:t>
            </a:r>
            <a:r>
              <a:rPr lang="en-US" sz="2000" dirty="0"/>
              <a:t>, Holman, &amp; </a:t>
            </a:r>
            <a:r>
              <a:rPr lang="en-US" sz="2000" dirty="0" err="1"/>
              <a:t>Buffone</a:t>
            </a:r>
            <a:r>
              <a:rPr lang="en-US" sz="2000" dirty="0"/>
              <a:t>, 2012; van </a:t>
            </a:r>
            <a:r>
              <a:rPr lang="en-US" sz="2000" dirty="0" err="1"/>
              <a:t>Ijzendoorn</a:t>
            </a:r>
            <a:r>
              <a:rPr lang="en-US" sz="2000" dirty="0"/>
              <a:t> &amp; </a:t>
            </a:r>
            <a:r>
              <a:rPr lang="en-US" sz="2000" dirty="0" err="1"/>
              <a:t>Bakermans-Kranenburg</a:t>
            </a:r>
            <a:r>
              <a:rPr lang="en-US" sz="2000" dirty="0"/>
              <a:t>, </a:t>
            </a:r>
            <a:r>
              <a:rPr lang="en-US" sz="2000" dirty="0" smtClean="0"/>
              <a:t>2012)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401990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460499"/>
          </a:xfrm>
        </p:spPr>
        <p:txBody>
          <a:bodyPr/>
          <a:lstStyle/>
          <a:p>
            <a:r>
              <a:rPr lang="en-US" dirty="0" smtClean="0"/>
              <a:t>Theories of Emotion:</a:t>
            </a:r>
            <a:br>
              <a:rPr lang="en-US" dirty="0" smtClean="0"/>
            </a:br>
            <a:r>
              <a:rPr lang="en-US" dirty="0" smtClean="0"/>
              <a:t>Evidence from Neuroscience?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04645"/>
            <a:ext cx="7886700" cy="4172317"/>
          </a:xfrm>
        </p:spPr>
        <p:txBody>
          <a:bodyPr>
            <a:normAutofit lnSpcReduction="10000"/>
          </a:bodyPr>
          <a:lstStyle/>
          <a:p>
            <a:r>
              <a:rPr lang="en-US" u="sng" dirty="0" smtClean="0"/>
              <a:t>Basic/Discrete Emotions Theory</a:t>
            </a:r>
            <a:r>
              <a:rPr lang="en-US" dirty="0" smtClean="0"/>
              <a:t>: Each emotion should be associated with a distinct pattern/profile of activity in the brain.</a:t>
            </a:r>
          </a:p>
          <a:p>
            <a:r>
              <a:rPr lang="en-US" u="sng" dirty="0" smtClean="0"/>
              <a:t>Psychological Construction Theory</a:t>
            </a:r>
            <a:r>
              <a:rPr lang="en-US" dirty="0" smtClean="0"/>
              <a:t>: All emotions should activate brain regions mediating consciousness, language, conceptualization; only valence, arousal should be differentiated.</a:t>
            </a:r>
          </a:p>
          <a:p>
            <a:r>
              <a:rPr lang="en-US" b="1" dirty="0" smtClean="0"/>
              <a:t>Meta-analysis</a:t>
            </a:r>
            <a:r>
              <a:rPr lang="en-US" dirty="0" smtClean="0"/>
              <a:t>: A statistical </a:t>
            </a:r>
            <a:r>
              <a:rPr lang="en-US" dirty="0"/>
              <a:t>procedure for combining effects across many different </a:t>
            </a:r>
            <a:r>
              <a:rPr lang="en-US" dirty="0" smtClean="0"/>
              <a:t>studies, </a:t>
            </a:r>
            <a:r>
              <a:rPr lang="en-US" dirty="0"/>
              <a:t>and asking whether the total evidence indicates the presence of some </a:t>
            </a:r>
            <a:r>
              <a:rPr lang="en-US" dirty="0" smtClean="0"/>
              <a:t>effect.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5722395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Conflicting Meta-Analyses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82301737"/>
              </p:ext>
            </p:extLst>
          </p:nvPr>
        </p:nvGraphicFramePr>
        <p:xfrm>
          <a:off x="488516" y="1524000"/>
          <a:ext cx="8417490" cy="52316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92233"/>
                <a:gridCol w="3484627"/>
                <a:gridCol w="3540630"/>
              </a:tblGrid>
              <a:tr h="75842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Lindquist et al., 2012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 smtClean="0"/>
                        <a:t>Vytal</a:t>
                      </a:r>
                      <a:r>
                        <a:rPr lang="en-US" sz="2400" b="1" dirty="0" smtClean="0"/>
                        <a:t> &amp; </a:t>
                      </a:r>
                      <a:r>
                        <a:rPr lang="en-US" sz="2400" b="1" dirty="0" err="1" smtClean="0"/>
                        <a:t>Hamann</a:t>
                      </a:r>
                      <a:r>
                        <a:rPr lang="en-US" sz="2400" b="1" dirty="0" smtClean="0"/>
                        <a:t>, 2012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1150919">
                <a:tc>
                  <a:txBody>
                    <a:bodyPr/>
                    <a:lstStyle/>
                    <a:p>
                      <a:pPr algn="l"/>
                      <a:r>
                        <a:rPr lang="en-US" sz="2200" dirty="0" smtClean="0"/>
                        <a:t>Question</a:t>
                      </a:r>
                      <a:endParaRPr lang="en-US" sz="2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 smtClean="0"/>
                        <a:t>Does</a:t>
                      </a:r>
                      <a:r>
                        <a:rPr lang="en-US" sz="2200" baseline="0" dirty="0" smtClean="0"/>
                        <a:t> each emotion activate a distinct </a:t>
                      </a:r>
                      <a:r>
                        <a:rPr lang="en-US" sz="2200" u="sng" baseline="0" dirty="0" smtClean="0"/>
                        <a:t>brain structure</a:t>
                      </a:r>
                      <a:r>
                        <a:rPr lang="en-US" sz="2200" baseline="0" dirty="0" smtClean="0"/>
                        <a:t>?</a:t>
                      </a:r>
                      <a:endParaRPr lang="en-US" sz="2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 smtClean="0"/>
                        <a:t>Does</a:t>
                      </a:r>
                      <a:r>
                        <a:rPr lang="en-US" sz="2200" baseline="0" dirty="0" smtClean="0"/>
                        <a:t> each emotion activate a distinct </a:t>
                      </a:r>
                      <a:r>
                        <a:rPr lang="en-US" sz="2200" u="sng" baseline="0" dirty="0" smtClean="0"/>
                        <a:t>pattern of brain activity</a:t>
                      </a:r>
                      <a:r>
                        <a:rPr lang="en-US" sz="2200" baseline="0" dirty="0" smtClean="0"/>
                        <a:t>?</a:t>
                      </a:r>
                      <a:endParaRPr lang="en-US" sz="2200" dirty="0"/>
                    </a:p>
                  </a:txBody>
                  <a:tcPr anchor="ctr"/>
                </a:tc>
              </a:tr>
              <a:tr h="2146771">
                <a:tc>
                  <a:txBody>
                    <a:bodyPr/>
                    <a:lstStyle/>
                    <a:p>
                      <a:pPr algn="l"/>
                      <a:r>
                        <a:rPr lang="en-US" sz="2200" dirty="0" smtClean="0"/>
                        <a:t>Approach</a:t>
                      </a:r>
                      <a:endParaRPr lang="en-US" sz="2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Test selective activation of hypothesized structures:</a:t>
                      </a:r>
                    </a:p>
                    <a:p>
                      <a:pPr marL="128588" indent="-128588" algn="l">
                        <a:buFont typeface="Arial" charset="0"/>
                        <a:buChar char="•"/>
                        <a:tabLst/>
                      </a:pPr>
                      <a:r>
                        <a:rPr lang="en-US" sz="2000" dirty="0" smtClean="0"/>
                        <a:t>Fear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mr-IN" sz="2000" baseline="0" dirty="0" smtClean="0"/>
                        <a:t>–</a:t>
                      </a:r>
                      <a:r>
                        <a:rPr lang="en-US" sz="2000" baseline="0" dirty="0" smtClean="0"/>
                        <a:t> Amygdala</a:t>
                      </a:r>
                    </a:p>
                    <a:p>
                      <a:pPr marL="128588" indent="-128588" algn="l">
                        <a:buFont typeface="Arial" charset="0"/>
                        <a:buChar char="•"/>
                        <a:tabLst/>
                      </a:pPr>
                      <a:r>
                        <a:rPr lang="en-US" sz="2000" baseline="0" dirty="0" smtClean="0"/>
                        <a:t>Disgust </a:t>
                      </a:r>
                      <a:r>
                        <a:rPr lang="mr-IN" sz="2000" baseline="0" dirty="0" smtClean="0"/>
                        <a:t>–</a:t>
                      </a:r>
                      <a:r>
                        <a:rPr lang="en-US" sz="2000" baseline="0" dirty="0" smtClean="0"/>
                        <a:t> Insula</a:t>
                      </a:r>
                    </a:p>
                    <a:p>
                      <a:pPr marL="128588" indent="-128588" algn="l">
                        <a:buFont typeface="Arial" charset="0"/>
                        <a:buChar char="•"/>
                        <a:tabLst/>
                      </a:pPr>
                      <a:r>
                        <a:rPr lang="en-US" sz="2000" baseline="0" dirty="0" smtClean="0"/>
                        <a:t>Sadness </a:t>
                      </a:r>
                      <a:r>
                        <a:rPr lang="mr-IN" sz="2000" baseline="0" dirty="0" smtClean="0"/>
                        <a:t>–</a:t>
                      </a:r>
                      <a:r>
                        <a:rPr lang="en-US" sz="2000" baseline="0" dirty="0" smtClean="0"/>
                        <a:t> Anterior cingulate</a:t>
                      </a:r>
                    </a:p>
                    <a:p>
                      <a:pPr marL="128588" indent="-128588" algn="l">
                        <a:buFont typeface="Arial" charset="0"/>
                        <a:buChar char="•"/>
                        <a:tabLst/>
                      </a:pPr>
                      <a:r>
                        <a:rPr lang="en-US" sz="2000" baseline="0" dirty="0" smtClean="0"/>
                        <a:t>Anger </a:t>
                      </a:r>
                      <a:r>
                        <a:rPr lang="mr-IN" sz="2000" baseline="0" dirty="0" smtClean="0"/>
                        <a:t>–</a:t>
                      </a:r>
                      <a:r>
                        <a:rPr lang="en-US" sz="2000" baseline="0" dirty="0" smtClean="0"/>
                        <a:t> Orbitofrontal cortex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28588" indent="-128588" algn="l">
                        <a:buFont typeface="Arial" charset="0"/>
                        <a:buChar char="•"/>
                        <a:tabLst/>
                      </a:pPr>
                      <a:r>
                        <a:rPr lang="en-US" sz="2000" dirty="0" smtClean="0"/>
                        <a:t>Examine patterns of activation</a:t>
                      </a:r>
                      <a:r>
                        <a:rPr lang="en-US" sz="2000" baseline="0" dirty="0" smtClean="0"/>
                        <a:t> across every voxel in the brain.</a:t>
                      </a:r>
                    </a:p>
                    <a:p>
                      <a:pPr marL="128588" indent="-128588" algn="l">
                        <a:buFont typeface="Arial" charset="0"/>
                        <a:buChar char="•"/>
                        <a:tabLst/>
                      </a:pPr>
                      <a:r>
                        <a:rPr lang="en-US" sz="2000" baseline="0" dirty="0" smtClean="0"/>
                        <a:t>Identify regions that are consistently more active in one emotion than in others.</a:t>
                      </a:r>
                      <a:endParaRPr lang="en-US" sz="2000" dirty="0"/>
                    </a:p>
                  </a:txBody>
                  <a:tcPr anchor="ctr"/>
                </a:tc>
              </a:tr>
              <a:tr h="1058681">
                <a:tc>
                  <a:txBody>
                    <a:bodyPr/>
                    <a:lstStyle/>
                    <a:p>
                      <a:pPr algn="l"/>
                      <a:r>
                        <a:rPr lang="en-US" sz="2200" dirty="0" smtClean="0"/>
                        <a:t>Answer</a:t>
                      </a:r>
                      <a:endParaRPr lang="en-US" sz="2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en-US" sz="2200" dirty="0" smtClean="0"/>
                        <a:t>Different emotions CANNOT be distinguished</a:t>
                      </a:r>
                      <a:r>
                        <a:rPr lang="en-US" sz="2200" baseline="0" dirty="0" smtClean="0"/>
                        <a:t> in the brain.</a:t>
                      </a:r>
                      <a:endParaRPr lang="en-US" sz="2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en-US" sz="2200" dirty="0" smtClean="0"/>
                        <a:t>Different</a:t>
                      </a:r>
                      <a:r>
                        <a:rPr lang="en-US" sz="2200" baseline="0" dirty="0" smtClean="0"/>
                        <a:t> emotions CAN be distinguished in the brain.</a:t>
                      </a:r>
                      <a:endParaRPr lang="en-US" sz="22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2490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Neuroscience 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Brain Damage: Effects of Lesions</a:t>
            </a:r>
          </a:p>
          <a:p>
            <a:r>
              <a:rPr lang="en-US" dirty="0" smtClean="0"/>
              <a:t>Electroencephalography (EEG)</a:t>
            </a:r>
          </a:p>
          <a:p>
            <a:r>
              <a:rPr lang="en-US" dirty="0" smtClean="0"/>
              <a:t>Functional Magnetic Resonance Imaging (fMRI)</a:t>
            </a:r>
          </a:p>
          <a:p>
            <a:r>
              <a:rPr lang="en-US" dirty="0" smtClean="0"/>
              <a:t>Neurochemistry Techniques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88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Brain Damage: Effects of Lesions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5091" y="1720114"/>
            <a:ext cx="4062047" cy="4838947"/>
          </a:xfrm>
        </p:spPr>
        <p:txBody>
          <a:bodyPr>
            <a:normAutofit fontScale="92500" lnSpcReduction="10000"/>
          </a:bodyPr>
          <a:lstStyle/>
          <a:p>
            <a:r>
              <a:rPr lang="en-US" sz="2400" b="1" dirty="0" smtClean="0"/>
              <a:t>Lesion</a:t>
            </a:r>
            <a:r>
              <a:rPr lang="en-US" sz="2400" dirty="0" smtClean="0"/>
              <a:t>: Damage to part of the brain, resulting from injury (humans) or surgery (lab animals)</a:t>
            </a:r>
          </a:p>
          <a:p>
            <a:r>
              <a:rPr lang="en-US" sz="2400" u="sng" dirty="0" smtClean="0"/>
              <a:t>Example</a:t>
            </a:r>
            <a:r>
              <a:rPr lang="en-US" sz="2400" dirty="0" smtClean="0"/>
              <a:t>: The </a:t>
            </a:r>
            <a:r>
              <a:rPr lang="en-US" sz="2400" i="1" dirty="0" smtClean="0"/>
              <a:t>ventromedial prefrontal cortex </a:t>
            </a:r>
            <a:r>
              <a:rPr lang="en-US" sz="2400" dirty="0" smtClean="0"/>
              <a:t>is often damaged in head trauma; lesions linked to risk-taking.</a:t>
            </a:r>
          </a:p>
          <a:p>
            <a:r>
              <a:rPr lang="en-US" sz="2400" u="sng" dirty="0" smtClean="0"/>
              <a:t>Limitations</a:t>
            </a:r>
            <a:r>
              <a:rPr lang="en-US" sz="2400" dirty="0" smtClean="0"/>
              <a:t>: </a:t>
            </a:r>
          </a:p>
          <a:p>
            <a:pPr lvl="1"/>
            <a:r>
              <a:rPr lang="en-US" sz="2000" dirty="0" smtClean="0"/>
              <a:t>Injury-related lesions rarely limited to one structure </a:t>
            </a:r>
          </a:p>
          <a:p>
            <a:pPr lvl="1"/>
            <a:r>
              <a:rPr lang="en-US" sz="2000" dirty="0" smtClean="0"/>
              <a:t>cannot draw causal conclusions from injury lesions </a:t>
            </a:r>
          </a:p>
          <a:p>
            <a:pPr lvl="1"/>
            <a:r>
              <a:rPr lang="en-US" sz="2000" dirty="0" smtClean="0"/>
              <a:t>surgical lesions rarely possible in humans</a:t>
            </a:r>
            <a:endParaRPr lang="en-US" sz="2000" u="sn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700" y="1690689"/>
            <a:ext cx="2818581" cy="4368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89140" y="6300592"/>
            <a:ext cx="18663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Patrick J. Lynch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012240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Electroencephalography (EEG)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4754" y="1649778"/>
            <a:ext cx="3890597" cy="4786190"/>
          </a:xfrm>
        </p:spPr>
        <p:txBody>
          <a:bodyPr>
            <a:normAutofit fontScale="92500" lnSpcReduction="20000"/>
          </a:bodyPr>
          <a:lstStyle/>
          <a:p>
            <a:r>
              <a:rPr lang="en-US" sz="2600" dirty="0" smtClean="0"/>
              <a:t>A technique </a:t>
            </a:r>
            <a:r>
              <a:rPr lang="en-US" sz="2600" dirty="0"/>
              <a:t>that uses electrodes on the scalp to measure electrical potentials generated by neurons </a:t>
            </a:r>
            <a:r>
              <a:rPr lang="en-US" sz="2600" dirty="0" smtClean="0"/>
              <a:t>when firing</a:t>
            </a:r>
          </a:p>
          <a:p>
            <a:r>
              <a:rPr lang="en-US" sz="2600" dirty="0" smtClean="0"/>
              <a:t>Can measure brain activity on fine-grained time scale (milliseconds)</a:t>
            </a:r>
          </a:p>
          <a:p>
            <a:r>
              <a:rPr lang="en-US" sz="2600" dirty="0" smtClean="0"/>
              <a:t>Limitations:</a:t>
            </a:r>
          </a:p>
          <a:p>
            <a:pPr lvl="1"/>
            <a:r>
              <a:rPr lang="en-US" sz="2200" dirty="0" smtClean="0"/>
              <a:t>Tasks must be simple.</a:t>
            </a:r>
          </a:p>
          <a:p>
            <a:pPr lvl="1"/>
            <a:r>
              <a:rPr lang="en-US" sz="2200" dirty="0" smtClean="0"/>
              <a:t>Head, eye movement creates noise.</a:t>
            </a:r>
          </a:p>
          <a:p>
            <a:pPr lvl="1"/>
            <a:r>
              <a:rPr lang="en-US" sz="2200" dirty="0" smtClean="0"/>
              <a:t>Low spatial resolution, can rarely tell where activity is generated.</a:t>
            </a:r>
          </a:p>
          <a:p>
            <a:pPr lvl="1"/>
            <a:endParaRPr lang="en-US" sz="2000" dirty="0" smtClean="0"/>
          </a:p>
          <a:p>
            <a:endParaRPr lang="en-US" sz="2400" dirty="0"/>
          </a:p>
        </p:txBody>
      </p:sp>
      <p:pic>
        <p:nvPicPr>
          <p:cNvPr id="2050" name="Picture 2" descr="Q:\Potter\Signed\Kalat, Emotion\Ancillaries\Final Cleanedup files to Editorial\PPT\art for ppts\kal35510_ch06\kal35510_06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278" y="1768318"/>
            <a:ext cx="2737460" cy="394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39036" y="5887233"/>
            <a:ext cx="28757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Sean Gallup / Staff / Getty Images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5179657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Event-Related Potentials (ERPs)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64369" y="1825624"/>
            <a:ext cx="3450981" cy="4751021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Rapid changes in the EEG signal, in response to particular stimuli and associated with a distinct psychological process </a:t>
            </a:r>
          </a:p>
          <a:p>
            <a:r>
              <a:rPr lang="en-US" sz="2400" u="sng" dirty="0" smtClean="0"/>
              <a:t>Example</a:t>
            </a:r>
            <a:r>
              <a:rPr lang="en-US" sz="2400" dirty="0" smtClean="0"/>
              <a:t>: The </a:t>
            </a:r>
            <a:r>
              <a:rPr lang="en-US" sz="2400" i="1" dirty="0" smtClean="0"/>
              <a:t>error-related negativity (ERN)</a:t>
            </a:r>
            <a:r>
              <a:rPr lang="en-US" sz="2400" dirty="0" smtClean="0"/>
              <a:t> occurs about 100ms after a participant commits an error in a simple task; anxious individuals show stronger ERNs.</a:t>
            </a:r>
            <a:endParaRPr lang="en-US" sz="2400" u="sng" dirty="0" smtClean="0"/>
          </a:p>
          <a:p>
            <a:endParaRPr lang="en-US" sz="2400" dirty="0"/>
          </a:p>
        </p:txBody>
      </p:sp>
      <p:pic>
        <p:nvPicPr>
          <p:cNvPr id="3074" name="Picture 2" descr="Q:\Potter\Signed\Kalat, Emotion\Ancillaries\Final Cleanedup files to Editorial\PPT\art for ppts\kal35510_ch06\kal35510_06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31" y="1524000"/>
            <a:ext cx="4126434" cy="4906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7737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4476750" cy="214947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Functional Magnetic Resonance Imaging (fMRI)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3314700"/>
            <a:ext cx="8030305" cy="3157414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When neurons are active, they use oxygen, replenished by blood.</a:t>
            </a:r>
          </a:p>
          <a:p>
            <a:r>
              <a:rPr lang="en-US" sz="2400" dirty="0" smtClean="0"/>
              <a:t>fMRI in neuroscience detects difference in oxygenated and deoxygenated hemoglobin, indicating where neurons have recently been active.</a:t>
            </a:r>
          </a:p>
          <a:p>
            <a:r>
              <a:rPr lang="en-US" sz="2400" dirty="0" smtClean="0"/>
              <a:t>Spatial resolution to 1-3 mm</a:t>
            </a:r>
          </a:p>
          <a:p>
            <a:r>
              <a:rPr lang="en-US" sz="2400" u="sng" dirty="0" smtClean="0"/>
              <a:t>Limitations</a:t>
            </a:r>
            <a:r>
              <a:rPr lang="en-US" sz="2400" dirty="0" smtClean="0"/>
              <a:t>: </a:t>
            </a:r>
          </a:p>
          <a:p>
            <a:pPr lvl="1"/>
            <a:r>
              <a:rPr lang="en-US" sz="2000" dirty="0" smtClean="0"/>
              <a:t>Scanner is small, noisy, can be claustrophobia inducing</a:t>
            </a:r>
          </a:p>
          <a:p>
            <a:pPr lvl="1"/>
            <a:r>
              <a:rPr lang="en-US" sz="2000" dirty="0" smtClean="0"/>
              <a:t>Temporal resolution lower than EEG, 1-2 seconds.</a:t>
            </a:r>
            <a:endParaRPr lang="en-US" sz="2000" u="sng" dirty="0" smtClean="0"/>
          </a:p>
          <a:p>
            <a:endParaRPr lang="en-US" sz="2400" dirty="0" smtClean="0"/>
          </a:p>
          <a:p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205" y="698500"/>
            <a:ext cx="3238500" cy="2159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25205" y="2857500"/>
            <a:ext cx="3655957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/>
              <a:t>Tyler Olson / Shutterstock.com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16997272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746126"/>
            <a:ext cx="3892550" cy="1325563"/>
          </a:xfrm>
        </p:spPr>
        <p:txBody>
          <a:bodyPr/>
          <a:lstStyle/>
          <a:p>
            <a:r>
              <a:rPr lang="en-US" smtClean="0"/>
              <a:t>Neurochemistry </a:t>
            </a:r>
            <a:br>
              <a:rPr lang="en-US" smtClean="0"/>
            </a:br>
            <a:r>
              <a:rPr lang="en-US" smtClean="0"/>
              <a:t>Techniques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4083486"/>
            <a:ext cx="8128489" cy="2555309"/>
          </a:xfrm>
        </p:spPr>
        <p:txBody>
          <a:bodyPr>
            <a:normAutofit lnSpcReduction="10000"/>
          </a:bodyPr>
          <a:lstStyle/>
          <a:p>
            <a:r>
              <a:rPr lang="en-US" sz="2400" b="1" dirty="0" smtClean="0"/>
              <a:t>Neurotransmitters</a:t>
            </a:r>
            <a:r>
              <a:rPr lang="en-US" sz="2400" dirty="0" smtClean="0"/>
              <a:t>: Chemicals neurons use to communicate with one another</a:t>
            </a:r>
          </a:p>
          <a:p>
            <a:r>
              <a:rPr lang="en-US" sz="2400" dirty="0"/>
              <a:t>D</a:t>
            </a:r>
            <a:r>
              <a:rPr lang="en-US" sz="2400" dirty="0" smtClean="0"/>
              <a:t>rugs can increase or decrease neurotransmitter release; activate or block receptors</a:t>
            </a:r>
            <a:r>
              <a:rPr lang="en-US" sz="2400" dirty="0"/>
              <a:t>;</a:t>
            </a:r>
            <a:r>
              <a:rPr lang="en-US" sz="2400" dirty="0" smtClean="0"/>
              <a:t> extend or shorten time the neurotransmitter spends in synaptic gap.</a:t>
            </a:r>
          </a:p>
          <a:p>
            <a:r>
              <a:rPr lang="en-US" sz="2400" u="sng" dirty="0" smtClean="0"/>
              <a:t>Limitation</a:t>
            </a:r>
            <a:r>
              <a:rPr lang="en-US" sz="2400" dirty="0" smtClean="0"/>
              <a:t>: Each neurotransmitter has many effects; difficult to isolate to one structure, psychological process.</a:t>
            </a:r>
            <a:endParaRPr lang="en-US" sz="2400" u="sng" dirty="0" smtClean="0"/>
          </a:p>
          <a:p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900" y="1248041"/>
            <a:ext cx="4070106" cy="271340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78039" y="3961445"/>
            <a:ext cx="137786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err="1" smtClean="0"/>
              <a:t>Sabar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14876452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Reverse Inference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91336" y="1825625"/>
            <a:ext cx="4524014" cy="4351338"/>
          </a:xfrm>
        </p:spPr>
        <p:txBody>
          <a:bodyPr>
            <a:normAutofit/>
          </a:bodyPr>
          <a:lstStyle/>
          <a:p>
            <a:r>
              <a:rPr lang="en-US" sz="2400" u="sng" dirty="0" smtClean="0"/>
              <a:t>Given</a:t>
            </a:r>
            <a:r>
              <a:rPr lang="en-US" sz="2400" dirty="0" smtClean="0"/>
              <a:t>: If you are dehydrated, you get a headache</a:t>
            </a:r>
          </a:p>
          <a:p>
            <a:r>
              <a:rPr lang="en-US" sz="2400" u="sng" dirty="0" smtClean="0"/>
              <a:t>Question</a:t>
            </a:r>
            <a:r>
              <a:rPr lang="en-US" sz="2400" dirty="0" smtClean="0"/>
              <a:t>: If you have a headache, can you conclude you must be dehydrated? </a:t>
            </a:r>
            <a:endParaRPr lang="en-US" sz="2400" u="sng" dirty="0" smtClean="0"/>
          </a:p>
          <a:p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769" y="1371600"/>
            <a:ext cx="2822448" cy="36515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0208" y="6388274"/>
            <a:ext cx="2379945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/>
              <a:t>CDC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184882946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ustom 16">
      <a:dk1>
        <a:srgbClr val="292934"/>
      </a:dk1>
      <a:lt1>
        <a:srgbClr val="FFFFFF"/>
      </a:lt1>
      <a:dk2>
        <a:srgbClr val="C00000"/>
      </a:dk2>
      <a:lt2>
        <a:srgbClr val="F3F2DC"/>
      </a:lt2>
      <a:accent1>
        <a:srgbClr val="C00000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C00000"/>
      </a:hlink>
      <a:folHlink>
        <a:srgbClr val="D2533C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1906</TotalTime>
  <Words>1860</Words>
  <Application>Microsoft Office PowerPoint</Application>
  <PresentationFormat>On-screen Show (4:3)</PresentationFormat>
  <Paragraphs>165</Paragraphs>
  <Slides>28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Clarity</vt:lpstr>
      <vt:lpstr>Chapter 6: Emotion  and the Central  Nervous System</vt:lpstr>
      <vt:lpstr>Emotion in the Brain</vt:lpstr>
      <vt:lpstr>Neuroscience Methods</vt:lpstr>
      <vt:lpstr>Brain Damage: Effects of Lesions</vt:lpstr>
      <vt:lpstr>Electroencephalography (EEG)</vt:lpstr>
      <vt:lpstr>Event-Related Potentials (ERPs)</vt:lpstr>
      <vt:lpstr>Functional Magnetic Resonance Imaging (fMRI)</vt:lpstr>
      <vt:lpstr>Neurochemistry  Techniques</vt:lpstr>
      <vt:lpstr>The Reverse Inference Problem</vt:lpstr>
      <vt:lpstr>The Reverse Inference Problem</vt:lpstr>
      <vt:lpstr>The Amygdala and Emotion</vt:lpstr>
      <vt:lpstr>Effects of Amygdala Damage</vt:lpstr>
      <vt:lpstr>Fear Conditioning</vt:lpstr>
      <vt:lpstr>The Amygdala and Fear Conditioning</vt:lpstr>
      <vt:lpstr>Results</vt:lpstr>
      <vt:lpstr>fMRI Studies of the Amygdala</vt:lpstr>
      <vt:lpstr>The Amygdala and Emotional Memory</vt:lpstr>
      <vt:lpstr>Functions of the Amygdala?</vt:lpstr>
      <vt:lpstr>The Hypothalamus</vt:lpstr>
      <vt:lpstr>The “Reward Circuit”</vt:lpstr>
      <vt:lpstr>The Insular Cortex</vt:lpstr>
      <vt:lpstr>The Prefrontal Cortex</vt:lpstr>
      <vt:lpstr>Results of Prefrontal Cortex Damage</vt:lpstr>
      <vt:lpstr>β-Endorphin and Opioid Peptides</vt:lpstr>
      <vt:lpstr>Serotonin</vt:lpstr>
      <vt:lpstr>Oxytocin</vt:lpstr>
      <vt:lpstr>Theories of Emotion: Evidence from Neuroscience?</vt:lpstr>
      <vt:lpstr>Conflicting Meta-Analyses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ALBRIGHT, Larissa</cp:lastModifiedBy>
  <cp:revision>41</cp:revision>
  <dcterms:created xsi:type="dcterms:W3CDTF">2017-07-05T22:21:59Z</dcterms:created>
  <dcterms:modified xsi:type="dcterms:W3CDTF">2017-10-18T15:43:49Z</dcterms:modified>
</cp:coreProperties>
</file>